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1" r:id="rId2"/>
    <p:sldId id="262" r:id="rId3"/>
    <p:sldId id="271" r:id="rId4"/>
    <p:sldId id="263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0073"/>
    <a:srgbClr val="639729"/>
    <a:srgbClr val="E6008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 autoAdjust="0"/>
    <p:restoredTop sz="94671" autoAdjust="0"/>
  </p:normalViewPr>
  <p:slideViewPr>
    <p:cSldViewPr>
      <p:cViewPr>
        <p:scale>
          <a:sx n="80" d="100"/>
          <a:sy n="80" d="100"/>
        </p:scale>
        <p:origin x="-124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AEE7D-3B3A-4BD1-BB12-4EA4290749EF}" type="datetimeFigureOut">
              <a:rPr lang="fr-FR" smtClean="0"/>
              <a:t>18/01/2017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241A2-978F-476C-9487-6D809C9918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137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1196753"/>
            <a:ext cx="7772400" cy="1470025"/>
          </a:xfrm>
        </p:spPr>
        <p:txBody>
          <a:bodyPr/>
          <a:lstStyle>
            <a:lvl1pPr algn="ctr">
              <a:defRPr>
                <a:solidFill>
                  <a:schemeClr val="accent4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7488832" cy="12961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38872" y="6389271"/>
            <a:ext cx="4541440" cy="360000"/>
          </a:xfrm>
        </p:spPr>
        <p:txBody>
          <a:bodyPr/>
          <a:lstStyle/>
          <a:p>
            <a:r>
              <a:rPr lang="fr-FR" dirty="0" smtClean="0"/>
              <a:t>Manager ensemble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62057" y="6389271"/>
            <a:ext cx="802432" cy="360000"/>
          </a:xfrm>
        </p:spPr>
        <p:txBody>
          <a:bodyPr/>
          <a:lstStyle/>
          <a:p>
            <a:fld id="{FE53AB59-1481-458C-855C-1F393174C4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358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fr-FR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62057" y="6389271"/>
            <a:ext cx="802432" cy="360000"/>
          </a:xfrm>
        </p:spPr>
        <p:txBody>
          <a:bodyPr/>
          <a:lstStyle/>
          <a:p>
            <a:fld id="{FE53AB59-1481-458C-855C-1F393174C4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4"/>
          <p:cNvSpPr txBox="1">
            <a:spLocks/>
          </p:cNvSpPr>
          <p:nvPr userDrawn="1"/>
        </p:nvSpPr>
        <p:spPr>
          <a:xfrm>
            <a:off x="2991272" y="6381368"/>
            <a:ext cx="454144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Métier manager : La communauté managériale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8084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fr-FR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691680" y="274640"/>
            <a:ext cx="478532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62057" y="6389271"/>
            <a:ext cx="802432" cy="360000"/>
          </a:xfrm>
        </p:spPr>
        <p:txBody>
          <a:bodyPr/>
          <a:lstStyle/>
          <a:p>
            <a:fld id="{FE53AB59-1481-458C-855C-1F393174C4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4"/>
          <p:cNvSpPr txBox="1">
            <a:spLocks/>
          </p:cNvSpPr>
          <p:nvPr userDrawn="1"/>
        </p:nvSpPr>
        <p:spPr>
          <a:xfrm>
            <a:off x="2991272" y="6381368"/>
            <a:ext cx="454144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Métier manager : La communauté managériale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3702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923112" cy="1084982"/>
          </a:xfrm>
        </p:spPr>
        <p:txBody>
          <a:bodyPr>
            <a:noAutofit/>
          </a:bodyPr>
          <a:lstStyle>
            <a:lvl1pPr>
              <a:defRPr lang="fr-FR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4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3"/>
              </a:buClr>
              <a:defRPr/>
            </a:lvl3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62057" y="6389271"/>
            <a:ext cx="802432" cy="360000"/>
          </a:xfrm>
        </p:spPr>
        <p:txBody>
          <a:bodyPr/>
          <a:lstStyle/>
          <a:p>
            <a:fld id="{FE53AB59-1481-458C-855C-1F393174C4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pied de page 4"/>
          <p:cNvSpPr txBox="1">
            <a:spLocks/>
          </p:cNvSpPr>
          <p:nvPr userDrawn="1"/>
        </p:nvSpPr>
        <p:spPr>
          <a:xfrm>
            <a:off x="2991272" y="6381368"/>
            <a:ext cx="454144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Manager ensemble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9243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2624934"/>
            <a:ext cx="7772400" cy="1362075"/>
          </a:xfr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fr-FR" sz="44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87624" y="112474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62057" y="6389271"/>
            <a:ext cx="802432" cy="360000"/>
          </a:xfrm>
        </p:spPr>
        <p:txBody>
          <a:bodyPr/>
          <a:lstStyle/>
          <a:p>
            <a:fld id="{FE53AB59-1481-458C-855C-1F393174C4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4"/>
          <p:cNvSpPr txBox="1">
            <a:spLocks/>
          </p:cNvSpPr>
          <p:nvPr userDrawn="1"/>
        </p:nvSpPr>
        <p:spPr>
          <a:xfrm>
            <a:off x="2991272" y="6381368"/>
            <a:ext cx="454144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Manager ensemble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2774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fr-FR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19672" y="1600202"/>
            <a:ext cx="3618417" cy="4525963"/>
          </a:xfrm>
        </p:spPr>
        <p:txBody>
          <a:bodyPr/>
          <a:lstStyle>
            <a:lvl1pPr>
              <a:buClr>
                <a:schemeClr val="accent4"/>
              </a:buCl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64089" y="1600202"/>
            <a:ext cx="3618417" cy="4525963"/>
          </a:xfrm>
        </p:spPr>
        <p:txBody>
          <a:bodyPr/>
          <a:lstStyle>
            <a:lvl1pPr>
              <a:buClr>
                <a:schemeClr val="accent4"/>
              </a:buCl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62057" y="6389271"/>
            <a:ext cx="802432" cy="360000"/>
          </a:xfrm>
        </p:spPr>
        <p:txBody>
          <a:bodyPr/>
          <a:lstStyle/>
          <a:p>
            <a:fld id="{FE53AB59-1481-458C-855C-1F393174C4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pied de page 4"/>
          <p:cNvSpPr txBox="1">
            <a:spLocks/>
          </p:cNvSpPr>
          <p:nvPr userDrawn="1"/>
        </p:nvSpPr>
        <p:spPr>
          <a:xfrm>
            <a:off x="2991272" y="6381368"/>
            <a:ext cx="454144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Manager ensemble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99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fr-FR" sz="4000" b="1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62057" y="6389271"/>
            <a:ext cx="802432" cy="360000"/>
          </a:xfrm>
        </p:spPr>
        <p:txBody>
          <a:bodyPr/>
          <a:lstStyle/>
          <a:p>
            <a:fld id="{FE53AB59-1481-458C-855C-1F393174C4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4"/>
          <p:cNvSpPr txBox="1">
            <a:spLocks/>
          </p:cNvSpPr>
          <p:nvPr userDrawn="1"/>
        </p:nvSpPr>
        <p:spPr>
          <a:xfrm>
            <a:off x="2991272" y="6381368"/>
            <a:ext cx="454144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Manager ensemble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8028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55776" y="6389271"/>
            <a:ext cx="6048672" cy="360000"/>
          </a:xfrm>
        </p:spPr>
        <p:txBody>
          <a:bodyPr/>
          <a:lstStyle/>
          <a:p>
            <a:r>
              <a:rPr lang="fr-FR" dirty="0" smtClean="0"/>
              <a:t>Manager ensemble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597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2304256" cy="2016224"/>
          </a:xfrm>
          <a:prstGeom prst="rect">
            <a:avLst/>
          </a:prstGeom>
          <a:solidFill>
            <a:schemeClr val="bg1"/>
          </a:solidFill>
          <a:ln w="1905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62057" y="6389271"/>
            <a:ext cx="802432" cy="360000"/>
          </a:xfrm>
        </p:spPr>
        <p:txBody>
          <a:bodyPr/>
          <a:lstStyle/>
          <a:p>
            <a:fld id="{FE53AB59-1481-458C-855C-1F393174C4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4"/>
          <p:cNvSpPr txBox="1">
            <a:spLocks/>
          </p:cNvSpPr>
          <p:nvPr userDrawn="1"/>
        </p:nvSpPr>
        <p:spPr>
          <a:xfrm>
            <a:off x="2991272" y="6381368"/>
            <a:ext cx="454144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Manager ensemble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597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1" y="764706"/>
            <a:ext cx="2699595" cy="1064439"/>
          </a:xfrm>
        </p:spPr>
        <p:txBody>
          <a:bodyPr anchor="b"/>
          <a:lstStyle>
            <a:lvl1pPr algn="l"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00810" y="764704"/>
            <a:ext cx="4535686" cy="53614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91681" y="1829145"/>
            <a:ext cx="2699595" cy="42970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62057" y="6389271"/>
            <a:ext cx="802432" cy="360000"/>
          </a:xfrm>
        </p:spPr>
        <p:txBody>
          <a:bodyPr/>
          <a:lstStyle/>
          <a:p>
            <a:fld id="{FE53AB59-1481-458C-855C-1F393174C4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2991272" y="6381368"/>
            <a:ext cx="454144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Manager ensemble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2520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41416" y="4800600"/>
            <a:ext cx="6035040" cy="566738"/>
          </a:xfrm>
        </p:spPr>
        <p:txBody>
          <a:bodyPr anchor="b"/>
          <a:lstStyle>
            <a:lvl1pPr algn="l"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641416" y="612775"/>
            <a:ext cx="603504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41416" y="5367339"/>
            <a:ext cx="603504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162057" y="6389271"/>
            <a:ext cx="802432" cy="360000"/>
          </a:xfrm>
        </p:spPr>
        <p:txBody>
          <a:bodyPr/>
          <a:lstStyle/>
          <a:p>
            <a:fld id="{FE53AB59-1481-458C-855C-1F393174C4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2991272" y="6381368"/>
            <a:ext cx="454144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mtClean="0"/>
              <a:t>Métier manager : La communauté managériale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639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763688" y="548680"/>
            <a:ext cx="6923112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63688" y="1600202"/>
            <a:ext cx="69231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419872" y="6356352"/>
            <a:ext cx="43357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Manager ensemble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884369" y="6356351"/>
            <a:ext cx="802432" cy="3130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3AB59-1481-458C-855C-1F393174C497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17" name="Groupe 16"/>
          <p:cNvGrpSpPr/>
          <p:nvPr/>
        </p:nvGrpSpPr>
        <p:grpSpPr>
          <a:xfrm>
            <a:off x="0" y="0"/>
            <a:ext cx="971600" cy="1551963"/>
            <a:chOff x="0" y="0"/>
            <a:chExt cx="971600" cy="1551963"/>
          </a:xfrm>
        </p:grpSpPr>
        <p:pic>
          <p:nvPicPr>
            <p:cNvPr id="18" name="Image 17" descr="bulles.png"/>
            <p:cNvPicPr>
              <a:picLocks noChangeAspect="1"/>
            </p:cNvPicPr>
            <p:nvPr userDrawn="1"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0" y="0"/>
              <a:ext cx="971600" cy="1532765"/>
            </a:xfrm>
            <a:prstGeom prst="rect">
              <a:avLst/>
            </a:prstGeom>
          </p:spPr>
        </p:pic>
        <p:sp>
          <p:nvSpPr>
            <p:cNvPr id="19" name="Forme libre 18"/>
            <p:cNvSpPr/>
            <p:nvPr userDrawn="1"/>
          </p:nvSpPr>
          <p:spPr>
            <a:xfrm>
              <a:off x="683568" y="0"/>
              <a:ext cx="276837" cy="1551963"/>
            </a:xfrm>
            <a:custGeom>
              <a:avLst/>
              <a:gdLst>
                <a:gd name="connsiteX0" fmla="*/ 276837 w 276837"/>
                <a:gd name="connsiteY0" fmla="*/ 0 h 1551963"/>
                <a:gd name="connsiteX1" fmla="*/ 0 w 276837"/>
                <a:gd name="connsiteY1" fmla="*/ 1551963 h 1551963"/>
                <a:gd name="connsiteX2" fmla="*/ 0 w 276837"/>
                <a:gd name="connsiteY2" fmla="*/ 1551963 h 1551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6837" h="1551963">
                  <a:moveTo>
                    <a:pt x="276837" y="0"/>
                  </a:moveTo>
                  <a:lnTo>
                    <a:pt x="0" y="1551963"/>
                  </a:lnTo>
                  <a:lnTo>
                    <a:pt x="0" y="1551963"/>
                  </a:lnTo>
                </a:path>
              </a:pathLst>
            </a:custGeom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25400" sx="96000" sy="96000" algn="l" rotWithShape="0">
                <a:prstClr val="black">
                  <a:alpha val="72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6" name="Image 26" descr="lettre-info_com-managers_1.jpg"/>
          <p:cNvPicPr>
            <a:picLocks noChangeAspect="1" noChangeArrowheads="1"/>
          </p:cNvPicPr>
          <p:nvPr/>
        </p:nvPicPr>
        <p:blipFill>
          <a:blip r:embed="rId14" cstate="print"/>
          <a:srcRect l="72285" t="85914"/>
          <a:stretch>
            <a:fillRect/>
          </a:stretch>
        </p:blipFill>
        <p:spPr bwMode="auto">
          <a:xfrm>
            <a:off x="71598" y="5877272"/>
            <a:ext cx="176409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403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1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4"/>
        </a:buClr>
        <a:buSzPct val="90000"/>
        <a:buFont typeface="Wingdings" pitchFamily="2" charset="2"/>
        <a:buChar char="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85000"/>
          </a:schemeClr>
        </a:buClr>
        <a:buFont typeface="Calibri" pitchFamily="34" charset="0"/>
        <a:buChar char="‐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920880" cy="3240360"/>
          </a:xfrm>
        </p:spPr>
        <p:txBody>
          <a:bodyPr>
            <a:normAutofit/>
          </a:bodyPr>
          <a:lstStyle/>
          <a:p>
            <a:r>
              <a:rPr lang="fr-FR" dirty="0" smtClean="0"/>
              <a:t>La communauté des managers de la Banque de </a:t>
            </a:r>
            <a:r>
              <a:rPr lang="fr-FR" dirty="0" smtClean="0"/>
              <a:t>France</a:t>
            </a:r>
            <a:br>
              <a:rPr lang="fr-FR" dirty="0" smtClean="0"/>
            </a:br>
            <a:r>
              <a:rPr lang="fr-FR" sz="3200" dirty="0" smtClean="0">
                <a:solidFill>
                  <a:schemeClr val="tx1"/>
                </a:solidFill>
                <a:latin typeface="+mn-lt"/>
              </a:rPr>
              <a:t>Un écosystème visant à faire évoluer </a:t>
            </a:r>
            <a:br>
              <a:rPr lang="fr-FR" sz="3200" dirty="0" smtClean="0">
                <a:solidFill>
                  <a:schemeClr val="tx1"/>
                </a:solidFill>
                <a:latin typeface="+mn-lt"/>
              </a:rPr>
            </a:br>
            <a:r>
              <a:rPr lang="fr-FR" sz="3200" dirty="0" smtClean="0">
                <a:solidFill>
                  <a:schemeClr val="tx1"/>
                </a:solidFill>
                <a:latin typeface="+mn-lt"/>
              </a:rPr>
              <a:t>la culture managériale</a:t>
            </a:r>
            <a:endParaRPr lang="fr-F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827584" y="4437112"/>
            <a:ext cx="7704856" cy="936104"/>
          </a:xfrm>
        </p:spPr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r>
              <a:rPr lang="fr-FR" dirty="0" smtClean="0">
                <a:solidFill>
                  <a:schemeClr val="tx1"/>
                </a:solidFill>
              </a:rPr>
              <a:t>AFOPE – 19 janvier 2017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Manager ensemble</a:t>
            </a:r>
          </a:p>
        </p:txBody>
      </p:sp>
    </p:spTree>
    <p:extLst>
      <p:ext uri="{BB962C8B-B14F-4D97-AF65-F5344CB8AC3E}">
        <p14:creationId xmlns:p14="http://schemas.microsoft.com/office/powerpoint/2010/main" val="298599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416824" cy="1800200"/>
          </a:xfrm>
        </p:spPr>
        <p:txBody>
          <a:bodyPr/>
          <a:lstStyle/>
          <a:p>
            <a:pPr algn="ctr"/>
            <a:r>
              <a:rPr lang="fr-FR" sz="3200" dirty="0" smtClean="0"/>
              <a:t>Merci pour votre écoute</a:t>
            </a:r>
            <a:br>
              <a:rPr lang="fr-FR" sz="3200" dirty="0" smtClean="0"/>
            </a:br>
            <a:r>
              <a:rPr lang="fr-FR" sz="3200" dirty="0">
                <a:sym typeface="Wingdings"/>
              </a:rPr>
              <a:t></a:t>
            </a:r>
            <a:r>
              <a:rPr lang="fr-FR" sz="3200" dirty="0" smtClean="0"/>
              <a:t> </a:t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99592" y="2332037"/>
            <a:ext cx="7560840" cy="1529011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4000" b="1" i="1" dirty="0" smtClean="0"/>
              <a:t>Avez-vous des questions ?</a:t>
            </a:r>
          </a:p>
        </p:txBody>
      </p:sp>
    </p:spTree>
    <p:extLst>
      <p:ext uri="{BB962C8B-B14F-4D97-AF65-F5344CB8AC3E}">
        <p14:creationId xmlns:p14="http://schemas.microsoft.com/office/powerpoint/2010/main" val="42659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1052735"/>
            <a:ext cx="7560840" cy="4968553"/>
          </a:xfrm>
        </p:spPr>
        <p:txBody>
          <a:bodyPr>
            <a:normAutofit lnSpcReduction="10000"/>
          </a:bodyPr>
          <a:lstStyle/>
          <a:p>
            <a:pPr algn="just">
              <a:buFont typeface="Wingdings"/>
              <a:buChar char="ü"/>
            </a:pPr>
            <a:r>
              <a:rPr lang="fr-FR" dirty="0" smtClean="0">
                <a:sym typeface="Wingdings"/>
              </a:rPr>
              <a:t>La Banque de France : quelques repères</a:t>
            </a:r>
          </a:p>
          <a:p>
            <a:pPr marL="0" indent="0" algn="just">
              <a:buNone/>
            </a:pPr>
            <a:endParaRPr lang="fr-FR" sz="1800" dirty="0" smtClean="0">
              <a:sym typeface="Wingdings"/>
            </a:endParaRPr>
          </a:p>
          <a:p>
            <a:pPr algn="just">
              <a:buFont typeface="Wingdings"/>
              <a:buChar char="ü"/>
            </a:pPr>
            <a:r>
              <a:rPr lang="fr-FR" dirty="0" smtClean="0">
                <a:solidFill>
                  <a:srgbClr val="BB0073"/>
                </a:solidFill>
                <a:sym typeface="Wingdings"/>
              </a:rPr>
              <a:t> </a:t>
            </a:r>
            <a:r>
              <a:rPr lang="fr-FR" i="1" dirty="0" smtClean="0">
                <a:solidFill>
                  <a:srgbClr val="BB0073"/>
                </a:solidFill>
                <a:sym typeface="Wingdings"/>
              </a:rPr>
              <a:t>Manager </a:t>
            </a:r>
            <a:r>
              <a:rPr lang="fr-FR" i="1" dirty="0" smtClean="0">
                <a:solidFill>
                  <a:srgbClr val="BB0073"/>
                </a:solidFill>
                <a:sym typeface="Wingdings"/>
              </a:rPr>
              <a:t>ensemble</a:t>
            </a:r>
            <a:r>
              <a:rPr lang="fr-FR" dirty="0">
                <a:solidFill>
                  <a:srgbClr val="BB0073"/>
                </a:solidFill>
                <a:sym typeface="Wingdings"/>
              </a:rPr>
              <a:t>,</a:t>
            </a:r>
            <a:r>
              <a:rPr lang="fr-FR" dirty="0" smtClean="0">
                <a:sym typeface="Wingdings"/>
              </a:rPr>
              <a:t> un écosystème professionnel innovant, à la veille de ses 3 ans </a:t>
            </a:r>
            <a:r>
              <a:rPr lang="fr-FR" dirty="0" smtClean="0">
                <a:sym typeface="Wingdings"/>
              </a:rPr>
              <a:t>…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dirty="0" smtClean="0">
                <a:sym typeface="Wingdings"/>
              </a:rPr>
              <a:t> </a:t>
            </a:r>
          </a:p>
          <a:p>
            <a:pPr algn="just">
              <a:buFont typeface="Wingdings"/>
              <a:buChar char="ü"/>
            </a:pPr>
            <a:r>
              <a:rPr lang="fr-FR" dirty="0" smtClean="0">
                <a:sym typeface="Wingdings"/>
              </a:rPr>
              <a:t>Quels impacts perceptibles sur la façon de travailler des managers ?</a:t>
            </a:r>
          </a:p>
          <a:p>
            <a:pPr marL="0" indent="0" algn="just">
              <a:buNone/>
            </a:pPr>
            <a:endParaRPr lang="fr-FR" dirty="0" smtClean="0">
              <a:sym typeface="Wingdings"/>
            </a:endParaRPr>
          </a:p>
          <a:p>
            <a:pPr algn="just">
              <a:buFont typeface="Wingdings"/>
              <a:buChar char="ü"/>
            </a:pPr>
            <a:r>
              <a:rPr lang="fr-FR" dirty="0" smtClean="0">
                <a:sym typeface="Wingdings"/>
              </a:rPr>
              <a:t>Quels </a:t>
            </a:r>
            <a:r>
              <a:rPr lang="fr-FR" dirty="0" smtClean="0">
                <a:sym typeface="Wingdings"/>
              </a:rPr>
              <a:t>défis essentiels encore à relever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621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643192" cy="792088"/>
          </a:xfrm>
        </p:spPr>
        <p:txBody>
          <a:bodyPr/>
          <a:lstStyle/>
          <a:p>
            <a:pPr algn="ctr"/>
            <a:r>
              <a:rPr lang="fr-FR" sz="3200" dirty="0" smtClean="0"/>
              <a:t>La Banque de France : quelques repères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4752528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/>
              <a:buChar char="ü"/>
            </a:pPr>
            <a:r>
              <a:rPr lang="fr-FR" sz="2600" dirty="0">
                <a:sym typeface="Wingdings"/>
              </a:rPr>
              <a:t>A</a:t>
            </a:r>
            <a:r>
              <a:rPr lang="fr-FR" sz="2600" dirty="0" smtClean="0">
                <a:sym typeface="Wingdings"/>
              </a:rPr>
              <a:t>u service de tous les acteurs économiques …</a:t>
            </a:r>
          </a:p>
          <a:p>
            <a:pPr algn="just">
              <a:buFont typeface="Wingdings"/>
              <a:buChar char="ü"/>
            </a:pPr>
            <a:endParaRPr lang="fr-FR" sz="2000" dirty="0">
              <a:sym typeface="Wingdings"/>
            </a:endParaRPr>
          </a:p>
          <a:p>
            <a:pPr algn="just">
              <a:buFont typeface="Wingdings"/>
              <a:buChar char="ü"/>
            </a:pPr>
            <a:endParaRPr lang="fr-FR" sz="2000" dirty="0" smtClean="0">
              <a:sym typeface="Wingdings"/>
            </a:endParaRPr>
          </a:p>
          <a:p>
            <a:pPr algn="just">
              <a:buFont typeface="Wingdings"/>
              <a:buChar char="ü"/>
            </a:pPr>
            <a:endParaRPr lang="fr-FR" sz="2000" dirty="0" smtClean="0">
              <a:sym typeface="Wingdings"/>
            </a:endParaRPr>
          </a:p>
          <a:p>
            <a:pPr algn="just">
              <a:buFont typeface="Wingdings"/>
              <a:buChar char="ü"/>
            </a:pPr>
            <a:endParaRPr lang="fr-FR" sz="2000" dirty="0" smtClean="0">
              <a:sym typeface="Wingdings"/>
            </a:endParaRPr>
          </a:p>
          <a:p>
            <a:pPr algn="just">
              <a:buFont typeface="Wingdings"/>
              <a:buChar char="ü"/>
            </a:pPr>
            <a:endParaRPr lang="fr-FR" sz="2000" dirty="0" smtClean="0">
              <a:sym typeface="Wingdings"/>
            </a:endParaRPr>
          </a:p>
          <a:p>
            <a:pPr algn="just">
              <a:buFont typeface="Wingdings"/>
              <a:buChar char="ü"/>
            </a:pPr>
            <a:endParaRPr lang="fr-FR" sz="2000" dirty="0">
              <a:sym typeface="Wingdings"/>
            </a:endParaRPr>
          </a:p>
          <a:p>
            <a:pPr algn="just">
              <a:buFont typeface="Wingdings"/>
              <a:buChar char="ü"/>
            </a:pPr>
            <a:endParaRPr lang="fr-FR" sz="2000" dirty="0" smtClean="0">
              <a:sym typeface="Wingdings"/>
            </a:endParaRPr>
          </a:p>
          <a:p>
            <a:pPr algn="just">
              <a:buFont typeface="Wingdings"/>
              <a:buChar char="ü"/>
            </a:pPr>
            <a:endParaRPr lang="fr-FR" sz="2000" dirty="0">
              <a:sym typeface="Wingdings"/>
            </a:endParaRPr>
          </a:p>
          <a:p>
            <a:pPr algn="just">
              <a:buFont typeface="Wingdings"/>
              <a:buChar char="ü"/>
            </a:pPr>
            <a:endParaRPr lang="fr-FR" sz="2000" dirty="0" smtClean="0">
              <a:sym typeface="Wingdings"/>
            </a:endParaRPr>
          </a:p>
          <a:p>
            <a:pPr algn="just">
              <a:buFont typeface="Wingdings"/>
              <a:buChar char="ü"/>
            </a:pPr>
            <a:endParaRPr lang="fr-FR" sz="2000" dirty="0">
              <a:sym typeface="Wingdings"/>
            </a:endParaRPr>
          </a:p>
          <a:p>
            <a:pPr algn="just">
              <a:buFont typeface="Wingdings"/>
              <a:buChar char="ü"/>
            </a:pPr>
            <a:endParaRPr lang="fr-FR" sz="2000" dirty="0" smtClean="0">
              <a:sym typeface="Wingdings"/>
            </a:endParaRPr>
          </a:p>
          <a:p>
            <a:pPr marL="0" indent="0" algn="just">
              <a:buNone/>
            </a:pPr>
            <a:r>
              <a:rPr lang="fr-FR" sz="2600" dirty="0" smtClean="0">
                <a:sym typeface="Wingdings"/>
              </a:rPr>
              <a:t>… et au cœur de l’</a:t>
            </a:r>
            <a:r>
              <a:rPr lang="fr-FR" sz="2600" dirty="0" err="1" smtClean="0">
                <a:sym typeface="Wingdings"/>
              </a:rPr>
              <a:t>Eurosystème</a:t>
            </a:r>
            <a:r>
              <a:rPr lang="fr-FR" sz="2600" dirty="0" smtClean="0">
                <a:sym typeface="Wingdings"/>
              </a:rPr>
              <a:t>		</a:t>
            </a:r>
            <a:r>
              <a:rPr lang="fr-FR" sz="2000" dirty="0" smtClean="0">
                <a:sym typeface="Wingdings"/>
              </a:rPr>
              <a:t>																																			</a:t>
            </a:r>
          </a:p>
          <a:p>
            <a:pPr marL="0" indent="0" algn="just">
              <a:buNone/>
            </a:pPr>
            <a:endParaRPr lang="fr-FR" dirty="0" smtClean="0">
              <a:solidFill>
                <a:schemeClr val="accent4"/>
              </a:solidFill>
              <a:latin typeface="+mj-lt"/>
              <a:ea typeface="+mj-ea"/>
              <a:cs typeface="+mj-cs"/>
              <a:sym typeface="Wingdings"/>
            </a:endParaRPr>
          </a:p>
          <a:p>
            <a:pPr marL="0" indent="0" algn="just">
              <a:buNone/>
            </a:pPr>
            <a:endParaRPr lang="fr-FR" dirty="0" smtClean="0">
              <a:solidFill>
                <a:schemeClr val="accent4"/>
              </a:solidFill>
              <a:latin typeface="+mj-lt"/>
              <a:ea typeface="+mj-ea"/>
              <a:cs typeface="+mj-cs"/>
              <a:sym typeface="Wingdings"/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chemeClr val="accent4"/>
                </a:solidFill>
                <a:latin typeface="+mj-lt"/>
                <a:ea typeface="+mj-ea"/>
                <a:cs typeface="+mj-cs"/>
                <a:sym typeface="Wingdings"/>
              </a:rPr>
              <a:t></a:t>
            </a:r>
            <a:r>
              <a:rPr lang="fr-FR" sz="1800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fr-FR" sz="2600" dirty="0" smtClean="0">
                <a:ea typeface="+mj-ea"/>
                <a:cs typeface="+mj-cs"/>
                <a:sym typeface="Wingdings"/>
              </a:rPr>
              <a:t>Elle vit une période de transformation sans précédent dans son histoire</a:t>
            </a:r>
            <a:r>
              <a:rPr lang="fr-FR" sz="2000" dirty="0" smtClean="0">
                <a:sym typeface="Wingdings"/>
              </a:rPr>
              <a:t>	</a:t>
            </a:r>
          </a:p>
          <a:p>
            <a:pPr marL="0" indent="0" algn="just">
              <a:buNone/>
            </a:pPr>
            <a:endParaRPr lang="fr-FR" sz="2000" dirty="0" smtClean="0">
              <a:sym typeface="Wingdings"/>
            </a:endParaRPr>
          </a:p>
          <a:p>
            <a:pPr marL="0" indent="0" algn="just">
              <a:buNone/>
            </a:pPr>
            <a:endParaRPr lang="fr-FR" sz="2000" dirty="0" smtClean="0">
              <a:sym typeface="Wingdings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95536" y="1604798"/>
            <a:ext cx="2736304" cy="480053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S</a:t>
            </a:r>
            <a:r>
              <a:rPr lang="fr-FR" dirty="0" smtClean="0"/>
              <a:t>tratégie monétaire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275856" y="1604798"/>
            <a:ext cx="2736304" cy="480053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S</a:t>
            </a:r>
            <a:r>
              <a:rPr lang="fr-FR" dirty="0"/>
              <a:t>tabilité financière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156176" y="1582610"/>
            <a:ext cx="2736304" cy="480053"/>
          </a:xfrm>
          <a:prstGeom prst="roundRect">
            <a:avLst/>
          </a:prstGeom>
          <a:solidFill>
            <a:srgbClr val="9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S</a:t>
            </a:r>
            <a:r>
              <a:rPr lang="fr-FR" dirty="0"/>
              <a:t>ervice à l’économie</a:t>
            </a:r>
          </a:p>
        </p:txBody>
      </p:sp>
      <p:sp>
        <p:nvSpPr>
          <p:cNvPr id="7" name="Rectangle 6"/>
          <p:cNvSpPr/>
          <p:nvPr/>
        </p:nvSpPr>
        <p:spPr>
          <a:xfrm>
            <a:off x="395536" y="2180861"/>
            <a:ext cx="2736304" cy="1536171"/>
          </a:xfrm>
          <a:prstGeom prst="rect">
            <a:avLst/>
          </a:prstGeom>
          <a:solidFill>
            <a:srgbClr val="D1E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/>
            <a:r>
              <a:rPr lang="fr-FR" sz="1600" b="1" dirty="0" smtClean="0">
                <a:solidFill>
                  <a:srgbClr val="005696"/>
                </a:solidFill>
              </a:rPr>
              <a:t>134</a:t>
            </a:r>
            <a:r>
              <a:rPr lang="fr-FR" sz="1600" b="1" dirty="0" smtClean="0">
                <a:solidFill>
                  <a:srgbClr val="0070C0"/>
                </a:solidFill>
              </a:rPr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Mds € d’achats de titres depuis octobre 2014</a:t>
            </a:r>
          </a:p>
          <a:p>
            <a:pPr marL="265113"/>
            <a:r>
              <a:rPr lang="fr-FR" sz="1600" b="1" dirty="0" smtClean="0">
                <a:solidFill>
                  <a:srgbClr val="005696"/>
                </a:solidFill>
              </a:rPr>
              <a:t>2,8</a:t>
            </a:r>
            <a:r>
              <a:rPr lang="fr-FR" sz="1200" dirty="0" smtClean="0">
                <a:solidFill>
                  <a:schemeClr val="tx1"/>
                </a:solidFill>
              </a:rPr>
              <a:t> Mds de billets fabriqués et livrés en 2015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5856" y="2167739"/>
            <a:ext cx="2736304" cy="1549292"/>
          </a:xfrm>
          <a:prstGeom prst="rect">
            <a:avLst/>
          </a:prstGeom>
          <a:solidFill>
            <a:srgbClr val="D9D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/>
            <a:r>
              <a:rPr lang="fr-FR" sz="1600" b="1" dirty="0" smtClean="0">
                <a:solidFill>
                  <a:schemeClr val="accent6">
                    <a:lumMod val="75000"/>
                  </a:schemeClr>
                </a:solidFill>
              </a:rPr>
              <a:t>307</a:t>
            </a:r>
            <a:r>
              <a:rPr lang="fr-FR" sz="1200" dirty="0" smtClean="0">
                <a:solidFill>
                  <a:schemeClr val="tx1"/>
                </a:solidFill>
              </a:rPr>
              <a:t> Mds €/j sur les systèmes de paiement en France</a:t>
            </a:r>
          </a:p>
          <a:p>
            <a:pPr marL="265113"/>
            <a:r>
              <a:rPr lang="fr-FR" sz="1600" b="1" dirty="0">
                <a:solidFill>
                  <a:schemeClr val="accent6">
                    <a:lumMod val="75000"/>
                  </a:schemeClr>
                </a:solidFill>
              </a:rPr>
              <a:t>777</a:t>
            </a:r>
            <a:r>
              <a:rPr lang="fr-FR" sz="1200" dirty="0" smtClean="0">
                <a:solidFill>
                  <a:schemeClr val="tx1"/>
                </a:solidFill>
              </a:rPr>
              <a:t> établissements bancaires et </a:t>
            </a:r>
            <a:r>
              <a:rPr lang="fr-FR" sz="1600" b="1" dirty="0">
                <a:solidFill>
                  <a:schemeClr val="accent6">
                    <a:lumMod val="75000"/>
                  </a:schemeClr>
                </a:solidFill>
              </a:rPr>
              <a:t>827</a:t>
            </a:r>
            <a:r>
              <a:rPr lang="fr-FR" sz="1200" dirty="0" smtClean="0">
                <a:solidFill>
                  <a:schemeClr val="tx1"/>
                </a:solidFill>
              </a:rPr>
              <a:t> entreprises d’assurance et mutuelles agréés 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62890" y="2167740"/>
            <a:ext cx="2736304" cy="1549291"/>
          </a:xfrm>
          <a:prstGeom prst="rect">
            <a:avLst/>
          </a:prstGeom>
          <a:solidFill>
            <a:srgbClr val="FFD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/>
            <a:r>
              <a:rPr lang="fr-FR" sz="1600" b="1" dirty="0">
                <a:solidFill>
                  <a:srgbClr val="460000"/>
                </a:solidFill>
              </a:rPr>
              <a:t>237 000 </a:t>
            </a:r>
            <a:r>
              <a:rPr lang="fr-FR" sz="1200" dirty="0" smtClean="0">
                <a:solidFill>
                  <a:schemeClr val="tx1"/>
                </a:solidFill>
              </a:rPr>
              <a:t>dossiers de surendettement traités en 2015</a:t>
            </a:r>
          </a:p>
          <a:p>
            <a:pPr marL="265113"/>
            <a:r>
              <a:rPr lang="fr-FR" sz="1600" b="1" dirty="0" smtClean="0">
                <a:solidFill>
                  <a:srgbClr val="460000"/>
                </a:solidFill>
              </a:rPr>
              <a:t>252 534</a:t>
            </a:r>
            <a:r>
              <a:rPr lang="fr-FR" sz="1200" dirty="0" smtClean="0">
                <a:solidFill>
                  <a:srgbClr val="460000"/>
                </a:solidFill>
              </a:rPr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entreprises cotées </a:t>
            </a:r>
          </a:p>
          <a:p>
            <a:pPr marL="265113"/>
            <a:r>
              <a:rPr lang="fr-FR" sz="1600" b="1" dirty="0">
                <a:solidFill>
                  <a:srgbClr val="460000"/>
                </a:solidFill>
              </a:rPr>
              <a:t>7,2</a:t>
            </a:r>
            <a:r>
              <a:rPr lang="fr-FR" sz="1200" dirty="0" smtClean="0">
                <a:solidFill>
                  <a:schemeClr val="tx1"/>
                </a:solidFill>
              </a:rPr>
              <a:t> millions d’entreprises dans FIBEN</a:t>
            </a:r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332" y="4077071"/>
            <a:ext cx="2448826" cy="14795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72491"/>
            <a:ext cx="2217846" cy="15841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70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499176" cy="792088"/>
          </a:xfrm>
        </p:spPr>
        <p:txBody>
          <a:bodyPr/>
          <a:lstStyle/>
          <a:p>
            <a:pPr algn="ctr"/>
            <a:r>
              <a:rPr lang="fr-FR" sz="3200" dirty="0" smtClean="0"/>
              <a:t>Un écosystème professionnel innovant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340768"/>
            <a:ext cx="7704856" cy="446449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/>
              <a:buChar char="ü"/>
            </a:pPr>
            <a:r>
              <a:rPr lang="fr-FR" dirty="0" smtClean="0">
                <a:sym typeface="Wingdings"/>
              </a:rPr>
              <a:t>La communauté incarne l’innovation 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 smtClean="0">
                <a:sym typeface="Wingdings"/>
              </a:rPr>
              <a:t> sa genèse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 smtClean="0">
                <a:sym typeface="Wingdings"/>
              </a:rPr>
              <a:t> ses </a:t>
            </a:r>
            <a:r>
              <a:rPr lang="fr-FR" dirty="0" smtClean="0">
                <a:sym typeface="Wingdings"/>
              </a:rPr>
              <a:t>objectifs et ses sponsors</a:t>
            </a:r>
            <a:endParaRPr lang="fr-FR" dirty="0" smtClean="0">
              <a:sym typeface="Wingdings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 smtClean="0">
                <a:sym typeface="Wingdings"/>
              </a:rPr>
              <a:t> sa </a:t>
            </a:r>
            <a:r>
              <a:rPr lang="fr-FR" dirty="0" smtClean="0">
                <a:sym typeface="Wingdings"/>
              </a:rPr>
              <a:t>structuration </a:t>
            </a:r>
            <a:endParaRPr lang="fr-FR" dirty="0">
              <a:sym typeface="Wingdings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fr-FR" dirty="0" smtClean="0">
                <a:sym typeface="Wingdings"/>
              </a:rPr>
              <a:t>Population cible : 2.500 managers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fr-FR" sz="2800" i="1" dirty="0">
                <a:solidFill>
                  <a:schemeClr val="accent4"/>
                </a:solidFill>
                <a:latin typeface="+mj-lt"/>
                <a:ea typeface="+mj-ea"/>
                <a:cs typeface="+mj-cs"/>
                <a:sym typeface="Wingdings"/>
              </a:rPr>
              <a:t>Nombre de membres au 18 janvier :414</a:t>
            </a:r>
          </a:p>
        </p:txBody>
      </p:sp>
    </p:spTree>
    <p:extLst>
      <p:ext uri="{BB962C8B-B14F-4D97-AF65-F5344CB8AC3E}">
        <p14:creationId xmlns:p14="http://schemas.microsoft.com/office/powerpoint/2010/main" val="4166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344816" cy="792088"/>
          </a:xfrm>
        </p:spPr>
        <p:txBody>
          <a:bodyPr/>
          <a:lstStyle/>
          <a:p>
            <a:pPr algn="ctr"/>
            <a:r>
              <a:rPr lang="fr-FR" sz="3200" dirty="0" smtClean="0"/>
              <a:t>Un écosystème professionnel innovant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196753"/>
            <a:ext cx="763284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ym typeface="Wingdings"/>
              </a:rPr>
              <a:t> </a:t>
            </a:r>
          </a:p>
          <a:p>
            <a:pPr marL="0" indent="0">
              <a:buNone/>
            </a:pPr>
            <a:endParaRPr lang="fr-FR" dirty="0" smtClean="0">
              <a:sym typeface="Wingdings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83568" y="1124744"/>
            <a:ext cx="7704856" cy="4572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SzPct val="90000"/>
              <a:buFont typeface="Wingdings" pitchFamily="2" charset="2"/>
              <a:buChar char="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Courier New" pitchFamily="49" charset="0"/>
              <a:buChar char="o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bg1">
                  <a:lumMod val="85000"/>
                </a:schemeClr>
              </a:buClr>
              <a:buFont typeface="Calibri" pitchFamily="34" charset="0"/>
              <a:buChar char="‐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fr-FR" dirty="0" smtClean="0">
                <a:solidFill>
                  <a:schemeClr val="accent4"/>
                </a:solidFill>
                <a:latin typeface="+mj-lt"/>
                <a:ea typeface="+mj-ea"/>
                <a:cs typeface="+mj-cs"/>
                <a:sym typeface="Wingdings"/>
              </a:rPr>
              <a:t></a:t>
            </a:r>
            <a:r>
              <a:rPr lang="fr-FR" sz="1600" i="1" dirty="0" smtClean="0">
                <a:solidFill>
                  <a:srgbClr val="BB0073"/>
                </a:solidFill>
                <a:sym typeface="Wingdings"/>
              </a:rPr>
              <a:t>Manager </a:t>
            </a:r>
            <a:r>
              <a:rPr lang="fr-FR" sz="1600" i="1" dirty="0">
                <a:solidFill>
                  <a:srgbClr val="BB0073"/>
                </a:solidFill>
                <a:sym typeface="Wingdings"/>
              </a:rPr>
              <a:t>ensemble </a:t>
            </a:r>
            <a:r>
              <a:rPr lang="fr-FR" sz="1600" dirty="0" smtClean="0">
                <a:sym typeface="Wingdings"/>
              </a:rPr>
              <a:t>pour </a:t>
            </a:r>
            <a:r>
              <a:rPr lang="fr-FR" sz="1600" dirty="0" smtClean="0"/>
              <a:t>les managers de tous niveaux décisionnels et des </a:t>
            </a:r>
            <a:endParaRPr lang="fr-FR" sz="1600" dirty="0" smtClean="0"/>
          </a:p>
          <a:p>
            <a:pPr marL="0" indent="0" algn="r">
              <a:spcBef>
                <a:spcPts val="0"/>
              </a:spcBef>
              <a:buNone/>
            </a:pPr>
            <a:r>
              <a:rPr lang="fr-FR" sz="1600" dirty="0" smtClean="0"/>
              <a:t>4 «</a:t>
            </a:r>
            <a:r>
              <a:rPr lang="fr-FR" sz="1600" dirty="0" smtClean="0"/>
              <a:t> univers » de la BDF : </a:t>
            </a:r>
            <a:r>
              <a:rPr lang="fr-FR" sz="1600" dirty="0" smtClean="0"/>
              <a:t>Siège</a:t>
            </a:r>
            <a:r>
              <a:rPr lang="fr-FR" sz="1600" dirty="0" smtClean="0"/>
              <a:t>, Réseau, </a:t>
            </a:r>
            <a:r>
              <a:rPr lang="fr-FR" sz="1600" dirty="0" smtClean="0"/>
              <a:t>Autorité de Contrôle Prudentiel et de Résolution </a:t>
            </a:r>
            <a:r>
              <a:rPr lang="fr-FR" sz="1600" dirty="0" smtClean="0"/>
              <a:t>et  </a:t>
            </a:r>
            <a:r>
              <a:rPr lang="fr-FR" sz="1600" dirty="0" smtClean="0"/>
              <a:t>Direction Générale de la Fabrication des Billets </a:t>
            </a:r>
            <a:r>
              <a:rPr lang="fr-FR" sz="1600" dirty="0" smtClean="0">
                <a:sym typeface="Wingdings"/>
              </a:rPr>
              <a:t> </a:t>
            </a:r>
            <a:endParaRPr lang="fr-FR" sz="1600" dirty="0" smtClean="0"/>
          </a:p>
          <a:p>
            <a:pPr marL="0" indent="0">
              <a:buFont typeface="Wingdings" pitchFamily="2" charset="2"/>
              <a:buNone/>
            </a:pPr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50687"/>
            <a:ext cx="5648325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3755802" y="3037535"/>
            <a:ext cx="1776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fr-FR" sz="1200" b="1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Rencontres et partages d’expériences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2584450" y="4505324"/>
            <a:ext cx="1752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fr-FR" sz="1200" b="1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« Manager  ensemble » sur AGORA, notre RSE</a:t>
            </a:r>
            <a:endParaRPr lang="fr-F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4946501" y="4551490"/>
            <a:ext cx="1728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fr-FR" sz="12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Future université en ligne du management</a:t>
            </a:r>
          </a:p>
        </p:txBody>
      </p:sp>
    </p:spTree>
    <p:extLst>
      <p:ext uri="{BB962C8B-B14F-4D97-AF65-F5344CB8AC3E}">
        <p14:creationId xmlns:p14="http://schemas.microsoft.com/office/powerpoint/2010/main" val="351667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344816" cy="792088"/>
          </a:xfrm>
        </p:spPr>
        <p:txBody>
          <a:bodyPr/>
          <a:lstStyle/>
          <a:p>
            <a:pPr algn="ctr"/>
            <a:r>
              <a:rPr lang="fr-FR" sz="3200" dirty="0" smtClean="0"/>
              <a:t>Un écosystème professionnel innovant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1340768"/>
            <a:ext cx="7632848" cy="46085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/>
              <a:buChar char="ü"/>
            </a:pPr>
            <a:r>
              <a:rPr lang="fr-FR" dirty="0" smtClean="0">
                <a:sym typeface="Wingdings"/>
              </a:rPr>
              <a:t>La communauté diffuse l’innovation : </a:t>
            </a:r>
          </a:p>
          <a:p>
            <a:pPr marL="0" indent="0">
              <a:buNone/>
            </a:pPr>
            <a:r>
              <a:rPr lang="fr-FR" dirty="0" smtClean="0">
                <a:sym typeface="Wingdings"/>
              </a:rPr>
              <a:t> le primat de l’expérimentation : « </a:t>
            </a:r>
            <a:r>
              <a:rPr lang="fr-FR" dirty="0" err="1" smtClean="0">
                <a:sym typeface="Wingdings"/>
              </a:rPr>
              <a:t>learning</a:t>
            </a:r>
            <a:r>
              <a:rPr lang="fr-FR" dirty="0" smtClean="0">
                <a:sym typeface="Wingdings"/>
              </a:rPr>
              <a:t> by </a:t>
            </a:r>
            <a:r>
              <a:rPr lang="fr-FR" dirty="0" err="1" smtClean="0">
                <a:sym typeface="Wingdings"/>
              </a:rPr>
              <a:t>doing</a:t>
            </a:r>
            <a:r>
              <a:rPr lang="fr-FR" dirty="0" smtClean="0">
                <a:sym typeface="Wingdings"/>
              </a:rPr>
              <a:t> »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smtClean="0">
                <a:sym typeface="Wingdings"/>
              </a:rPr>
              <a:t> des valeurs fortes et assumées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r-FR" dirty="0" smtClean="0">
                <a:sym typeface="Wingdings"/>
              </a:rPr>
              <a:t> une animation et des formats de travail diversifiés et novateurs, voire décalés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79614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416824" cy="1008112"/>
          </a:xfrm>
        </p:spPr>
        <p:txBody>
          <a:bodyPr/>
          <a:lstStyle/>
          <a:p>
            <a:pPr algn="ctr"/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Un écosystème professionnel innovant</a:t>
            </a:r>
            <a:br>
              <a:rPr lang="fr-FR" sz="3200" dirty="0" smtClean="0"/>
            </a:br>
            <a:r>
              <a:rPr lang="fr-FR" sz="3200" b="0" dirty="0" smtClean="0">
                <a:sym typeface="Wingdings"/>
              </a:rPr>
              <a:t></a:t>
            </a:r>
            <a:r>
              <a:rPr lang="fr-FR" sz="2400" b="0" i="1" dirty="0" smtClean="0">
                <a:solidFill>
                  <a:srgbClr val="BB0073"/>
                </a:solidFill>
                <a:sym typeface="Wingdings"/>
              </a:rPr>
              <a:t>Manager </a:t>
            </a:r>
            <a:r>
              <a:rPr lang="fr-FR" sz="2400" b="0" i="1" dirty="0">
                <a:solidFill>
                  <a:srgbClr val="BB0073"/>
                </a:solidFill>
                <a:sym typeface="Wingdings"/>
              </a:rPr>
              <a:t>ensemble </a:t>
            </a:r>
            <a:r>
              <a:rPr lang="fr-FR" sz="2400" b="0" dirty="0">
                <a:solidFill>
                  <a:schemeClr val="tx1"/>
                </a:solidFill>
                <a:sym typeface="Wingdings"/>
              </a:rPr>
              <a:t>en 2016 </a:t>
            </a:r>
            <a:r>
              <a:rPr lang="fr-FR" sz="2400" dirty="0">
                <a:solidFill>
                  <a:schemeClr val="tx1"/>
                </a:solidFill>
                <a:sym typeface="Wingdings"/>
              </a:rPr>
              <a:t>:</a:t>
            </a:r>
            <a:r>
              <a:rPr lang="fr-FR" sz="2400" dirty="0">
                <a:sym typeface="Wingdings"/>
              </a:rPr>
              <a:t/>
            </a:r>
            <a:br>
              <a:rPr lang="fr-FR" sz="2400" dirty="0">
                <a:sym typeface="Wingdings"/>
              </a:rPr>
            </a:br>
            <a:r>
              <a:rPr lang="fr-FR" sz="3200" dirty="0" smtClean="0"/>
              <a:t> </a:t>
            </a:r>
            <a:endParaRPr lang="fr-FR" sz="3200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1" y="1412875"/>
            <a:ext cx="7318145" cy="4713288"/>
          </a:xfrm>
        </p:spPr>
      </p:pic>
    </p:spTree>
    <p:extLst>
      <p:ext uri="{BB962C8B-B14F-4D97-AF65-F5344CB8AC3E}">
        <p14:creationId xmlns:p14="http://schemas.microsoft.com/office/powerpoint/2010/main" val="166250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416824" cy="792088"/>
          </a:xfrm>
        </p:spPr>
        <p:txBody>
          <a:bodyPr/>
          <a:lstStyle/>
          <a:p>
            <a:pPr algn="ctr"/>
            <a:r>
              <a:rPr lang="fr-FR" sz="3200" dirty="0" smtClean="0"/>
              <a:t>Quels impacts perceptibles sur la façon de travailler des managers ?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484784"/>
            <a:ext cx="7776864" cy="4464495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 typeface="Wingdings"/>
              <a:buChar char="ü"/>
            </a:pPr>
            <a:r>
              <a:rPr lang="fr-FR" dirty="0">
                <a:solidFill>
                  <a:srgbClr val="BB0073"/>
                </a:solidFill>
                <a:latin typeface="+mj-lt"/>
                <a:ea typeface="+mj-ea"/>
                <a:cs typeface="+mj-cs"/>
                <a:sym typeface="Wingdings"/>
              </a:rPr>
              <a:t>1er constat :</a:t>
            </a:r>
            <a:r>
              <a:rPr lang="fr-FR" dirty="0" smtClean="0">
                <a:sym typeface="Wingdings"/>
              </a:rPr>
              <a:t> un bilan d’étape qualitatif complexe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 smtClean="0">
                <a:sym typeface="Wingdings"/>
              </a:rPr>
              <a:t>à établir, mais indispensable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r-FR" dirty="0" smtClean="0">
                <a:sym typeface="Wingdings"/>
              </a:rPr>
              <a:t> mesurer un « taux de transformation » ?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r-FR" dirty="0" smtClean="0">
                <a:sym typeface="Wingdings"/>
              </a:rPr>
              <a:t> </a:t>
            </a:r>
            <a:r>
              <a:rPr lang="fr-FR" dirty="0">
                <a:sym typeface="Wingdings"/>
              </a:rPr>
              <a:t>b</a:t>
            </a:r>
            <a:r>
              <a:rPr lang="fr-FR" dirty="0" smtClean="0">
                <a:sym typeface="Wingdings"/>
              </a:rPr>
              <a:t>énéficiaires directs, bénéficiaires indirects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r-FR" dirty="0" smtClean="0">
                <a:sym typeface="Wingdings"/>
              </a:rPr>
              <a:t> faisabilité à CT : une enquête auprès de nos membres et une auprès des autres managers </a:t>
            </a:r>
          </a:p>
          <a:p>
            <a:pPr marL="0" indent="0">
              <a:lnSpc>
                <a:spcPct val="110000"/>
              </a:lnSpc>
              <a:buNone/>
            </a:pPr>
            <a:endParaRPr lang="fr-FR" sz="2600" dirty="0" smtClean="0">
              <a:sym typeface="Wingdings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fr-FR" dirty="0">
                <a:solidFill>
                  <a:srgbClr val="BB0073"/>
                </a:solidFill>
                <a:latin typeface="+mj-lt"/>
                <a:ea typeface="+mj-ea"/>
                <a:cs typeface="+mj-cs"/>
                <a:sym typeface="Wingdings"/>
              </a:rPr>
              <a:t></a:t>
            </a:r>
            <a:r>
              <a:rPr lang="fr-FR" dirty="0" smtClean="0">
                <a:sym typeface="Wingdings"/>
              </a:rPr>
              <a:t> </a:t>
            </a:r>
            <a:r>
              <a:rPr lang="fr-FR" dirty="0" smtClean="0">
                <a:solidFill>
                  <a:srgbClr val="BB0073"/>
                </a:solidFill>
                <a:latin typeface="+mj-lt"/>
                <a:ea typeface="+mj-ea"/>
                <a:cs typeface="+mj-cs"/>
                <a:sym typeface="Wingdings"/>
              </a:rPr>
              <a:t>2nd </a:t>
            </a:r>
            <a:r>
              <a:rPr lang="fr-FR" dirty="0">
                <a:solidFill>
                  <a:srgbClr val="BB0073"/>
                </a:solidFill>
                <a:latin typeface="+mj-lt"/>
                <a:ea typeface="+mj-ea"/>
                <a:cs typeface="+mj-cs"/>
                <a:sym typeface="Wingdings"/>
              </a:rPr>
              <a:t>constat : </a:t>
            </a:r>
            <a:r>
              <a:rPr lang="fr-FR" dirty="0" smtClean="0">
                <a:sym typeface="Wingdings"/>
              </a:rPr>
              <a:t>nombreuses informations issues de feed-back à chaud et d’enquêtes de satisfaction ponctuelles : </a:t>
            </a:r>
            <a:r>
              <a:rPr lang="fr-FR" dirty="0">
                <a:solidFill>
                  <a:srgbClr val="BB0073"/>
                </a:solidFill>
                <a:latin typeface="+mj-lt"/>
                <a:ea typeface="+mj-ea"/>
                <a:cs typeface="+mj-cs"/>
                <a:sym typeface="Wingdings"/>
              </a:rPr>
              <a:t>les + </a:t>
            </a:r>
            <a:r>
              <a:rPr lang="fr-FR" dirty="0">
                <a:latin typeface="+mj-lt"/>
                <a:ea typeface="+mj-ea"/>
                <a:cs typeface="+mj-cs"/>
                <a:sym typeface="Wingdings"/>
              </a:rPr>
              <a:t>et</a:t>
            </a:r>
            <a:r>
              <a:rPr lang="fr-FR" dirty="0">
                <a:solidFill>
                  <a:srgbClr val="BB0073"/>
                </a:solidFill>
                <a:latin typeface="+mj-lt"/>
                <a:ea typeface="+mj-ea"/>
                <a:cs typeface="+mj-cs"/>
                <a:sym typeface="Wingdings"/>
              </a:rPr>
              <a:t> les -</a:t>
            </a:r>
          </a:p>
          <a:p>
            <a:pPr marL="0" indent="0">
              <a:lnSpc>
                <a:spcPct val="150000"/>
              </a:lnSpc>
              <a:buNone/>
            </a:pPr>
            <a:endParaRPr lang="fr-FR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72247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560840" cy="792088"/>
          </a:xfrm>
        </p:spPr>
        <p:txBody>
          <a:bodyPr/>
          <a:lstStyle/>
          <a:p>
            <a:pPr algn="ctr"/>
            <a:r>
              <a:rPr lang="fr-FR" sz="3200" dirty="0" smtClean="0"/>
              <a:t>Quels défis essentiels encore à relever ?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340768"/>
            <a:ext cx="7704856" cy="4608511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  <a:buFont typeface="Wingdings"/>
              <a:buChar char="ü"/>
            </a:pPr>
            <a:r>
              <a:rPr lang="fr-FR" dirty="0" smtClean="0">
                <a:solidFill>
                  <a:srgbClr val="BB0073"/>
                </a:solidFill>
                <a:latin typeface="+mj-lt"/>
                <a:ea typeface="+mj-ea"/>
                <a:cs typeface="+mj-cs"/>
                <a:sym typeface="Wingdings"/>
              </a:rPr>
              <a:t>S’affranchir de la « quadrature du cercle » :</a:t>
            </a:r>
            <a:r>
              <a:rPr lang="fr-FR" dirty="0" smtClean="0">
                <a:sym typeface="Wingdings"/>
              </a:rPr>
              <a:t>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dirty="0" smtClean="0">
                <a:sym typeface="Wingdings"/>
              </a:rPr>
              <a:t> besoins importants, moyens modestes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 smtClean="0">
                <a:sym typeface="Wingdings"/>
              </a:rPr>
              <a:t> investissement et durée …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 smtClean="0">
                <a:sym typeface="Wingdings"/>
              </a:rPr>
              <a:t>  versus contraintes opérationnelles et « quick </a:t>
            </a:r>
            <a:r>
              <a:rPr lang="fr-FR" dirty="0" err="1" smtClean="0">
                <a:sym typeface="Wingdings"/>
              </a:rPr>
              <a:t>wins</a:t>
            </a:r>
            <a:r>
              <a:rPr lang="fr-FR" dirty="0" smtClean="0">
                <a:sym typeface="Wingdings"/>
              </a:rPr>
              <a:t> »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dirty="0" smtClean="0">
              <a:sym typeface="Wingdings"/>
            </a:endParaRPr>
          </a:p>
          <a:p>
            <a:pPr>
              <a:lnSpc>
                <a:spcPct val="110000"/>
              </a:lnSpc>
              <a:buFont typeface="Wingdings"/>
              <a:buChar char="ü"/>
            </a:pPr>
            <a:r>
              <a:rPr lang="fr-FR" dirty="0" smtClean="0">
                <a:solidFill>
                  <a:srgbClr val="BB0073"/>
                </a:solidFill>
                <a:latin typeface="+mj-lt"/>
                <a:ea typeface="+mj-ea"/>
                <a:cs typeface="+mj-cs"/>
                <a:sym typeface="Wingdings"/>
              </a:rPr>
              <a:t>Faire des membres de </a:t>
            </a:r>
            <a:r>
              <a:rPr lang="fr-FR" i="1" dirty="0" smtClean="0">
                <a:solidFill>
                  <a:srgbClr val="BB0073"/>
                </a:solidFill>
                <a:latin typeface="+mj-lt"/>
                <a:ea typeface="+mj-ea"/>
                <a:cs typeface="+mj-cs"/>
                <a:sym typeface="Wingdings"/>
              </a:rPr>
              <a:t>Manager ensemble </a:t>
            </a:r>
            <a:r>
              <a:rPr lang="fr-FR" dirty="0" smtClean="0">
                <a:solidFill>
                  <a:srgbClr val="BB0073"/>
                </a:solidFill>
                <a:latin typeface="+mj-lt"/>
                <a:ea typeface="+mj-ea"/>
                <a:cs typeface="+mj-cs"/>
                <a:sym typeface="Wingdings"/>
              </a:rPr>
              <a:t>les développeurs de leur communauté</a:t>
            </a:r>
            <a:r>
              <a:rPr lang="fr-FR" dirty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fr-FR" dirty="0" smtClean="0">
                <a:solidFill>
                  <a:srgbClr val="BB0073"/>
                </a:solidFill>
                <a:latin typeface="+mj-lt"/>
                <a:ea typeface="+mj-ea"/>
                <a:cs typeface="+mj-cs"/>
                <a:sym typeface="Wingdings"/>
              </a:rPr>
              <a:t>: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fr-FR" dirty="0" smtClean="0">
                <a:sym typeface="Wingdings"/>
              </a:rPr>
              <a:t></a:t>
            </a:r>
            <a:r>
              <a:rPr lang="fr-FR" dirty="0" smtClean="0">
                <a:solidFill>
                  <a:srgbClr val="BB0073"/>
                </a:solidFill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fr-FR" dirty="0" smtClean="0">
                <a:sym typeface="Wingdings"/>
              </a:rPr>
              <a:t>devenir « </a:t>
            </a:r>
            <a:r>
              <a:rPr lang="fr-FR" dirty="0" err="1" smtClean="0">
                <a:sym typeface="Wingdings"/>
              </a:rPr>
              <a:t>consomm’acteurs</a:t>
            </a:r>
            <a:r>
              <a:rPr lang="fr-FR" dirty="0" smtClean="0">
                <a:sym typeface="Wingdings"/>
              </a:rPr>
              <a:t> »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r-FR" dirty="0" smtClean="0">
                <a:sym typeface="Wingdings"/>
              </a:rPr>
              <a:t> évoluer d’une petite équipe d’animation centralisée vers une « fédération d’animateurs »  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fr-FR" dirty="0" smtClean="0">
              <a:sym typeface="Wingdings"/>
            </a:endParaRPr>
          </a:p>
          <a:p>
            <a:pPr marL="0" indent="0">
              <a:lnSpc>
                <a:spcPct val="150000"/>
              </a:lnSpc>
              <a:buNone/>
            </a:pPr>
            <a:endParaRPr lang="fr-FR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60967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-ppt-communaute-manageriale">
  <a:themeElements>
    <a:clrScheme name="CommunauteMana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8B832"/>
      </a:accent3>
      <a:accent4>
        <a:srgbClr val="BB0073"/>
      </a:accent4>
      <a:accent5>
        <a:srgbClr val="4BACC6"/>
      </a:accent5>
      <a:accent6>
        <a:srgbClr val="DC931C"/>
      </a:accent6>
      <a:hlink>
        <a:srgbClr val="0000FF"/>
      </a:hlink>
      <a:folHlink>
        <a:srgbClr val="7F7F7F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0">
          <a:solidFill>
            <a:srgbClr val="CC0099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model-ppt-communaute-manageriale</Template>
  <TotalTime>392</TotalTime>
  <Words>271</Words>
  <Application>Microsoft Office PowerPoint</Application>
  <PresentationFormat>Affichage à l'écran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model-ppt-communaute-manageriale</vt:lpstr>
      <vt:lpstr>La communauté des managers de la Banque de France Un écosystème visant à faire évoluer  la culture managériale</vt:lpstr>
      <vt:lpstr>Présentation PowerPoint</vt:lpstr>
      <vt:lpstr>La Banque de France : quelques repères</vt:lpstr>
      <vt:lpstr>Un écosystème professionnel innovant</vt:lpstr>
      <vt:lpstr>Un écosystème professionnel innovant</vt:lpstr>
      <vt:lpstr>Un écosystème professionnel innovant</vt:lpstr>
      <vt:lpstr> Un écosystème professionnel innovant Manager ensemble en 2016 :  </vt:lpstr>
      <vt:lpstr>Quels impacts perceptibles sur la façon de travailler des managers ?</vt:lpstr>
      <vt:lpstr>Quels défis essentiels encore à relever ?</vt:lpstr>
      <vt:lpstr>Merci pour votre écoute   </vt:lpstr>
    </vt:vector>
  </TitlesOfParts>
  <Company>Banque de France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AFOPE 19 01 2017</dc:subject>
  <dc:creator>Anne FLOIRAS</dc:creator>
  <cp:keywords>Communauté managériale</cp:keywords>
  <cp:lastModifiedBy>FLOIRAS Anne (UA 1040)</cp:lastModifiedBy>
  <cp:revision>49</cp:revision>
  <dcterms:created xsi:type="dcterms:W3CDTF">2014-07-21T15:10:11Z</dcterms:created>
  <dcterms:modified xsi:type="dcterms:W3CDTF">2017-01-18T13:56:07Z</dcterms:modified>
  <cp:category>Diaporama</cp:category>
</cp:coreProperties>
</file>